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4" r:id="rId3"/>
    <p:sldId id="268" r:id="rId4"/>
    <p:sldId id="267" r:id="rId5"/>
    <p:sldId id="266" r:id="rId6"/>
    <p:sldId id="270" r:id="rId7"/>
    <p:sldId id="272" r:id="rId8"/>
    <p:sldId id="273" r:id="rId9"/>
    <p:sldId id="277" r:id="rId10"/>
    <p:sldId id="278" r:id="rId11"/>
    <p:sldId id="279" r:id="rId12"/>
    <p:sldId id="280" r:id="rId13"/>
    <p:sldId id="282" r:id="rId14"/>
    <p:sldId id="283" r:id="rId15"/>
    <p:sldId id="284" r:id="rId16"/>
    <p:sldId id="285" r:id="rId17"/>
    <p:sldId id="287" r:id="rId18"/>
    <p:sldId id="288" r:id="rId19"/>
    <p:sldId id="291" r:id="rId20"/>
    <p:sldId id="292" r:id="rId21"/>
    <p:sldId id="294" r:id="rId22"/>
    <p:sldId id="295" r:id="rId23"/>
    <p:sldId id="300" r:id="rId24"/>
    <p:sldId id="263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C2305-3DE4-46A9-9646-80BEAF2377F4}" type="datetimeFigureOut">
              <a:rPr lang="hr-HR" smtClean="0"/>
              <a:t>15.11.2023.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14B9F-B354-4A56-98A5-173CFB7DF8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117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FB86-6736-4F99-AA90-22B2728275F2}" type="datetimeFigureOut">
              <a:rPr lang="hr-HR" smtClean="0"/>
              <a:t>15.11.2023.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4DC43-EAEA-4E84-9104-B61642BC7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5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6" y="2433638"/>
            <a:ext cx="9660467" cy="119750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766" y="3631143"/>
            <a:ext cx="9660467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22" y="147515"/>
            <a:ext cx="1669112" cy="166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95" y="120209"/>
            <a:ext cx="2016766" cy="20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67" y="5578059"/>
            <a:ext cx="5899828" cy="11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850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089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604933"/>
            <a:ext cx="12192000" cy="125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44" y="2183705"/>
            <a:ext cx="1669112" cy="1669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65053" r="3463"/>
          <a:stretch/>
        </p:blipFill>
        <p:spPr>
          <a:xfrm>
            <a:off x="365076" y="5604933"/>
            <a:ext cx="11461848" cy="12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0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Akzidenz Grotesk CE Roman" panose="000004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kzidenz Grotesk CE Roman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5" y="1727779"/>
            <a:ext cx="9660467" cy="1197505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+mn-lt"/>
              </a:rPr>
              <a:t>PROCJENA POTRESNOG RIZIKA </a:t>
            </a:r>
            <a:br>
              <a:rPr lang="pl-PL" sz="4000" dirty="0">
                <a:latin typeface="+mn-lt"/>
              </a:rPr>
            </a:br>
            <a:r>
              <a:rPr lang="pl-PL" sz="4000" dirty="0">
                <a:latin typeface="+mn-lt"/>
              </a:rPr>
              <a:t>ZA GRAD ZAGREB</a:t>
            </a:r>
            <a:endParaRPr lang="hr-HR" sz="4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7920" y="3094071"/>
            <a:ext cx="9788312" cy="249713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+mn-lt"/>
              </a:rPr>
              <a:t>5. Radionica „Definiranje potresnog hazarda za Grad Zagreb“</a:t>
            </a:r>
            <a:endParaRPr lang="hr-HR" dirty="0">
              <a:latin typeface="+mn-lt"/>
            </a:endParaRPr>
          </a:p>
          <a:p>
            <a:pPr algn="ctr"/>
            <a:r>
              <a:rPr lang="hr-HR" dirty="0">
                <a:latin typeface="+mn-lt"/>
              </a:rPr>
              <a:t>Elaborat građevinarstvo ‒ Visokogradnja</a:t>
            </a:r>
          </a:p>
          <a:p>
            <a:pPr algn="ctr"/>
            <a:endParaRPr lang="hr-HR" sz="1100" dirty="0">
              <a:latin typeface="+mn-lt"/>
            </a:endParaRPr>
          </a:p>
          <a:p>
            <a:pPr algn="ctr"/>
            <a:r>
              <a:rPr lang="hr-HR" sz="1800" dirty="0">
                <a:latin typeface="+mn-lt"/>
              </a:rPr>
              <a:t>Mario Uroš, Marta </a:t>
            </a:r>
            <a:r>
              <a:rPr lang="hr-HR" sz="1800" dirty="0" err="1">
                <a:latin typeface="+mn-lt"/>
              </a:rPr>
              <a:t>Šavor</a:t>
            </a:r>
            <a:r>
              <a:rPr lang="hr-HR" sz="1800" dirty="0">
                <a:latin typeface="+mn-lt"/>
              </a:rPr>
              <a:t> Novak, Josip </a:t>
            </a:r>
            <a:r>
              <a:rPr lang="hr-HR" sz="1800" dirty="0" err="1">
                <a:latin typeface="+mn-lt"/>
              </a:rPr>
              <a:t>Atalić</a:t>
            </a:r>
            <a:r>
              <a:rPr lang="hr-HR" sz="1800" dirty="0">
                <a:latin typeface="+mn-lt"/>
              </a:rPr>
              <a:t>, Maja Baniček</a:t>
            </a:r>
          </a:p>
          <a:p>
            <a:pPr algn="ctr"/>
            <a:r>
              <a:rPr lang="hr-HR" sz="1800" dirty="0">
                <a:latin typeface="+mn-lt"/>
              </a:rPr>
              <a:t>Građevinski fakultet, Sveučilište u Zagrebu, Zavod za Tehničku mehaniku</a:t>
            </a:r>
          </a:p>
        </p:txBody>
      </p:sp>
      <p:pic>
        <p:nvPicPr>
          <p:cNvPr id="4" name="Picture 3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7A03BC9D-986C-C890-129E-A8C8A420D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8" y="212002"/>
            <a:ext cx="1462092" cy="141359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627135D-FC82-DAF5-786B-A053849B9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212002"/>
            <a:ext cx="1413598" cy="1413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C90546-D285-7255-7788-DCD028128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972" y="5432580"/>
            <a:ext cx="2657028" cy="829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4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Analiza podataka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8DF03-F7A9-FC7A-BDFF-F6894218D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0" y="1235499"/>
            <a:ext cx="5890744" cy="476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D792F3-4968-C1DD-AD8E-23983A42C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746" y="1769379"/>
            <a:ext cx="5890742" cy="4833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247BD9-66C6-484C-8622-4F870F8B60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5939"/>
          <a:stretch/>
        </p:blipFill>
        <p:spPr>
          <a:xfrm>
            <a:off x="6121746" y="1235499"/>
            <a:ext cx="5890744" cy="5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62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Analiza podataka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A92B4-474A-9186-8976-1F060883D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1344260"/>
            <a:ext cx="5890743" cy="4788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7D40C-1A1A-5975-80CD-BD33AB7BD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885447"/>
            <a:ext cx="5890742" cy="2142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77838-2647-8890-BAA5-3F4D195C32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5939"/>
          <a:stretch/>
        </p:blipFill>
        <p:spPr>
          <a:xfrm>
            <a:off x="6248400" y="1344260"/>
            <a:ext cx="5890744" cy="541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88D4DE-8B0A-1E00-2D16-BFA562BF1B95}"/>
              </a:ext>
            </a:extLst>
          </p:cNvPr>
          <p:cNvSpPr txBox="1"/>
          <p:nvPr/>
        </p:nvSpPr>
        <p:spPr>
          <a:xfrm>
            <a:off x="6248400" y="4164672"/>
            <a:ext cx="56597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Broj visokih zgrada u gradu Zagrebu je 164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Ukupna (BRP) površina od oko 1.800.000 m</a:t>
            </a:r>
            <a:r>
              <a:rPr lang="hr-HR" sz="2200" baseline="30000" dirty="0"/>
              <a:t>2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U visokim zgradama u Zagrebu svakodnevno živi ili radi ukupno oko 45.000 ljudi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4681C-2391-475D-362D-2A0B73144C50}"/>
              </a:ext>
            </a:extLst>
          </p:cNvPr>
          <p:cNvSpPr txBox="1"/>
          <p:nvPr/>
        </p:nvSpPr>
        <p:spPr>
          <a:xfrm>
            <a:off x="776774" y="6269564"/>
            <a:ext cx="570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Uglavnom pravilne u tlocrtu i po visini</a:t>
            </a:r>
          </a:p>
        </p:txBody>
      </p:sp>
    </p:spTree>
    <p:extLst>
      <p:ext uri="{BB962C8B-B14F-4D97-AF65-F5344CB8AC3E}">
        <p14:creationId xmlns:p14="http://schemas.microsoft.com/office/powerpoint/2010/main" val="1903534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Analiza podataka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F239C-6AFD-A74C-55D8-61C38F9CC313}"/>
              </a:ext>
            </a:extLst>
          </p:cNvPr>
          <p:cNvSpPr txBox="1"/>
          <p:nvPr/>
        </p:nvSpPr>
        <p:spPr>
          <a:xfrm>
            <a:off x="221654" y="1132224"/>
            <a:ext cx="1206376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Najviše visokih zgrada u Zagrebu izgrađeno 60-tih i 70-tih godina 20. st.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U novije vrijeme uglavnom visoke zgrade poslovne namjene (površine novijih puno veće)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Visoke zgrade imaju velikom većinom zidove kao osnovni konstrukcijski sustav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Manji dio je dvojni i okvirni sustav i to se uglavnom odnosi na novije visoke zgrade</a:t>
            </a:r>
          </a:p>
        </p:txBody>
      </p:sp>
      <p:pic>
        <p:nvPicPr>
          <p:cNvPr id="5" name="Picture 4" descr="A graph of a number of years&#10;&#10;Description automatically generated">
            <a:extLst>
              <a:ext uri="{FF2B5EF4-FFF2-40B4-BE49-F238E27FC236}">
                <a16:creationId xmlns:a16="http://schemas.microsoft.com/office/drawing/2014/main" id="{98EC6C69-9C45-3C2E-9BE2-77031A6615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" b="4140"/>
          <a:stretch/>
        </p:blipFill>
        <p:spPr bwMode="auto">
          <a:xfrm>
            <a:off x="277345" y="3040439"/>
            <a:ext cx="6314958" cy="3631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50F947-0115-EF2D-E50A-36047339F0DD}"/>
              </a:ext>
            </a:extLst>
          </p:cNvPr>
          <p:cNvSpPr txBox="1"/>
          <p:nvPr/>
        </p:nvSpPr>
        <p:spPr>
          <a:xfrm>
            <a:off x="4241822" y="4192404"/>
            <a:ext cx="26966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dirty="0"/>
              <a:t>ovisnost broja izgrađenih visokih zgrada o periodu gradnje</a:t>
            </a:r>
          </a:p>
        </p:txBody>
      </p:sp>
      <p:pic>
        <p:nvPicPr>
          <p:cNvPr id="9" name="Picture 8" descr="A purple pie chart with a red and green triangle&#10;&#10;Description automatically generated">
            <a:extLst>
              <a:ext uri="{FF2B5EF4-FFF2-40B4-BE49-F238E27FC236}">
                <a16:creationId xmlns:a16="http://schemas.microsoft.com/office/drawing/2014/main" id="{CDAEF2ED-3A6C-AE78-23FE-D4116D24E1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60" y="3040439"/>
            <a:ext cx="3800721" cy="35318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AEBC79-4802-C5DA-4924-1F96819B2700}"/>
              </a:ext>
            </a:extLst>
          </p:cNvPr>
          <p:cNvSpPr txBox="1"/>
          <p:nvPr/>
        </p:nvSpPr>
        <p:spPr>
          <a:xfrm>
            <a:off x="7465708" y="6022369"/>
            <a:ext cx="3521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hr-HR" dirty="0"/>
              <a:t>udio pojedinog konstrukcijskog sustava u ukupnom broju zgrada </a:t>
            </a:r>
          </a:p>
        </p:txBody>
      </p:sp>
    </p:spTree>
    <p:extLst>
      <p:ext uri="{BB962C8B-B14F-4D97-AF65-F5344CB8AC3E}">
        <p14:creationId xmlns:p14="http://schemas.microsoft.com/office/powerpoint/2010/main" val="53665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blue lines&#10;&#10;Description automatically generated with medium confidence">
            <a:extLst>
              <a:ext uri="{FF2B5EF4-FFF2-40B4-BE49-F238E27FC236}">
                <a16:creationId xmlns:a16="http://schemas.microsoft.com/office/drawing/2014/main" id="{82BC5CE1-8320-1CCA-4AF3-2A347E460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10137" r="3296" b="4430"/>
          <a:stretch/>
        </p:blipFill>
        <p:spPr bwMode="auto">
          <a:xfrm>
            <a:off x="0" y="1436104"/>
            <a:ext cx="12192000" cy="5421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Analiza podataka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00D3BC-452D-63C1-D218-227E1DB39BE0}"/>
              </a:ext>
            </a:extLst>
          </p:cNvPr>
          <p:cNvSpPr txBox="1"/>
          <p:nvPr/>
        </p:nvSpPr>
        <p:spPr>
          <a:xfrm>
            <a:off x="187577" y="945643"/>
            <a:ext cx="45771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200" dirty="0"/>
              <a:t>broj identičnih jedinica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F3496-BF05-DCA0-DB65-E5538C230BED}"/>
              </a:ext>
            </a:extLst>
          </p:cNvPr>
          <p:cNvSpPr txBox="1"/>
          <p:nvPr/>
        </p:nvSpPr>
        <p:spPr>
          <a:xfrm>
            <a:off x="4320780" y="1336259"/>
            <a:ext cx="695491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neboderi u Zapruđu imaju 9 istovjetnih jedinica i kao takvi značajno više stanovnika i stambenih jedinica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„</a:t>
            </a:r>
            <a:r>
              <a:rPr lang="hr-HR" sz="1800" dirty="0" err="1"/>
              <a:t>Mamutica</a:t>
            </a:r>
            <a:r>
              <a:rPr lang="hr-HR" sz="1800" dirty="0"/>
              <a:t>“ prikazana sa 9 istovjetnih jedinica</a:t>
            </a:r>
            <a:r>
              <a:rPr lang="hr-HR" dirty="0"/>
              <a:t> (</a:t>
            </a:r>
            <a:r>
              <a:rPr lang="hr-HR" sz="1800" dirty="0"/>
              <a:t>dilatacije iste zgrade koje su konstrukcijski odvojene)</a:t>
            </a:r>
          </a:p>
        </p:txBody>
      </p:sp>
    </p:spTree>
    <p:extLst>
      <p:ext uri="{BB962C8B-B14F-4D97-AF65-F5344CB8AC3E}">
        <p14:creationId xmlns:p14="http://schemas.microsoft.com/office/powerpoint/2010/main" val="117839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blue and black text&#10;&#10;Description automatically generated">
            <a:extLst>
              <a:ext uri="{FF2B5EF4-FFF2-40B4-BE49-F238E27FC236}">
                <a16:creationId xmlns:a16="http://schemas.microsoft.com/office/drawing/2014/main" id="{DAFB8078-7300-B45E-FB8B-F99AF42B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8982" r="3170" b="4264"/>
          <a:stretch/>
        </p:blipFill>
        <p:spPr bwMode="auto">
          <a:xfrm>
            <a:off x="20319" y="1045196"/>
            <a:ext cx="12171681" cy="5812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Analiza podataka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A7B16C-E8A6-7FD3-8FCF-FA64784CA324}"/>
              </a:ext>
            </a:extLst>
          </p:cNvPr>
          <p:cNvSpPr txBox="1"/>
          <p:nvPr/>
        </p:nvSpPr>
        <p:spPr>
          <a:xfrm>
            <a:off x="2913873" y="1860368"/>
            <a:ext cx="63845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ukupna BRP površina jedne visoke zgrade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može se vidjeti koja zgrada je površinom najveća i koja zgrada potencijalno ima najviše korisnika.</a:t>
            </a:r>
          </a:p>
        </p:txBody>
      </p:sp>
    </p:spTree>
    <p:extLst>
      <p:ext uri="{BB962C8B-B14F-4D97-AF65-F5344CB8AC3E}">
        <p14:creationId xmlns:p14="http://schemas.microsoft.com/office/powerpoint/2010/main" val="3833937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blue and black lines&#10;&#10;Description automatically generated">
            <a:extLst>
              <a:ext uri="{FF2B5EF4-FFF2-40B4-BE49-F238E27FC236}">
                <a16:creationId xmlns:a16="http://schemas.microsoft.com/office/drawing/2014/main" id="{BD443799-AA12-5C9B-0B28-9E3BBA7E5D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4633" r="3409" b="4499"/>
          <a:stretch/>
        </p:blipFill>
        <p:spPr bwMode="auto">
          <a:xfrm>
            <a:off x="90727" y="922381"/>
            <a:ext cx="11914655" cy="5943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Analiza podataka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44C9D-63E0-27C1-5BAF-753CA07E27A9}"/>
              </a:ext>
            </a:extLst>
          </p:cNvPr>
          <p:cNvSpPr txBox="1"/>
          <p:nvPr/>
        </p:nvSpPr>
        <p:spPr>
          <a:xfrm>
            <a:off x="3463990" y="1226601"/>
            <a:ext cx="860982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Visina svakog tipa zgrade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Najviše zgrade uglavnom izgrađene nedavno i da su to većinom poslovne zgrade.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Osim nekoliko stambenih tornjeva koji dosežu visinu od 70 m, uglavnom se visina zgrada kreće oko 50 m</a:t>
            </a:r>
          </a:p>
        </p:txBody>
      </p:sp>
    </p:spTree>
    <p:extLst>
      <p:ext uri="{BB962C8B-B14F-4D97-AF65-F5344CB8AC3E}">
        <p14:creationId xmlns:p14="http://schemas.microsoft.com/office/powerpoint/2010/main" val="2678702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blue lines&#10;&#10;Description automatically generated with medium confidence">
            <a:extLst>
              <a:ext uri="{FF2B5EF4-FFF2-40B4-BE49-F238E27FC236}">
                <a16:creationId xmlns:a16="http://schemas.microsoft.com/office/drawing/2014/main" id="{EF16A349-3F2A-B65A-6430-8581EA8C0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4506" r="2954" b="4352"/>
          <a:stretch/>
        </p:blipFill>
        <p:spPr bwMode="auto">
          <a:xfrm>
            <a:off x="0" y="1014911"/>
            <a:ext cx="12192000" cy="5781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Analiza podataka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36DFE2-B994-ECE8-C703-0265B9FC1ABB}"/>
              </a:ext>
            </a:extLst>
          </p:cNvPr>
          <p:cNvSpPr txBox="1"/>
          <p:nvPr/>
        </p:nvSpPr>
        <p:spPr>
          <a:xfrm>
            <a:off x="4246188" y="1216878"/>
            <a:ext cx="760037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Ukupan broj stanovnika ili korisnika u pojedinom tipu zgrade.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Broj se odnosi na sve jedinice istog tipa zgrade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Ukupni broj stanara/korisnika u visokim zgradama u gradu Zagrebu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800" dirty="0"/>
              <a:t>„</a:t>
            </a:r>
            <a:r>
              <a:rPr lang="hr-HR" sz="1800" dirty="0" err="1"/>
              <a:t>Mamutica</a:t>
            </a:r>
            <a:r>
              <a:rPr lang="hr-HR" sz="1800" dirty="0"/>
              <a:t>“, neboderi u ulici Braće </a:t>
            </a:r>
            <a:r>
              <a:rPr lang="hr-HR" sz="1800" dirty="0" err="1"/>
              <a:t>Domany</a:t>
            </a:r>
            <a:r>
              <a:rPr lang="hr-HR" sz="1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17136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4653280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Procjena potresne </a:t>
            </a:r>
            <a:r>
              <a:rPr lang="hr-HR" sz="2400" dirty="0" err="1">
                <a:ea typeface="Calibri" panose="020F0502020204030204" pitchFamily="34" charset="0"/>
                <a:cs typeface="Calibri" panose="020F0502020204030204" pitchFamily="34" charset="0"/>
              </a:rPr>
              <a:t>oštetljivosti</a:t>
            </a: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3200AB-EB1A-8926-F861-56E3F2E0751B}"/>
              </a:ext>
            </a:extLst>
          </p:cNvPr>
          <p:cNvSpPr txBox="1"/>
          <p:nvPr/>
        </p:nvSpPr>
        <p:spPr>
          <a:xfrm>
            <a:off x="221654" y="1569104"/>
            <a:ext cx="1166704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 err="1"/>
              <a:t>Makroseizmička</a:t>
            </a:r>
            <a:r>
              <a:rPr lang="hr-HR" sz="2400" dirty="0"/>
              <a:t> metoda u skladu s RISK-UE (</a:t>
            </a:r>
            <a:r>
              <a:rPr lang="hr-HR" sz="2400" dirty="0" err="1"/>
              <a:t>Milutinovic</a:t>
            </a:r>
            <a:r>
              <a:rPr lang="hr-HR" sz="2400" dirty="0"/>
              <a:t> i </a:t>
            </a:r>
            <a:r>
              <a:rPr lang="hr-HR" sz="2400" dirty="0" err="1"/>
              <a:t>Trendafilovski</a:t>
            </a:r>
            <a:r>
              <a:rPr lang="hr-HR" sz="2400" dirty="0"/>
              <a:t>, 2003)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Oštetljivost zgrade izražena indeksom </a:t>
            </a:r>
            <a:r>
              <a:rPr lang="hr-HR" sz="2400" dirty="0" err="1"/>
              <a:t>oštetljivosti</a:t>
            </a:r>
            <a:r>
              <a:rPr lang="hr-HR" sz="2400" dirty="0"/>
              <a:t> (</a:t>
            </a:r>
            <a:r>
              <a:rPr lang="hr-HR" sz="2400" dirty="0" err="1"/>
              <a:t>Giovinazzi</a:t>
            </a:r>
            <a:r>
              <a:rPr lang="hr-HR" sz="2400" dirty="0"/>
              <a:t> i </a:t>
            </a:r>
            <a:r>
              <a:rPr lang="hr-HR" sz="2400" dirty="0" err="1"/>
              <a:t>Lagomarsino</a:t>
            </a:r>
            <a:r>
              <a:rPr lang="hr-HR" sz="2400" dirty="0"/>
              <a:t>, 2004, 2006)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5190AD-0B95-2C73-4C37-B22764EB7DE0}"/>
              </a:ext>
            </a:extLst>
          </p:cNvPr>
          <p:cNvSpPr txBox="1"/>
          <p:nvPr/>
        </p:nvSpPr>
        <p:spPr>
          <a:xfrm>
            <a:off x="221653" y="2600521"/>
            <a:ext cx="107652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Za svaki konstrukcijski sustav određen je indeks </a:t>
            </a:r>
            <a:r>
              <a:rPr lang="hr-HR" sz="2400" dirty="0" err="1"/>
              <a:t>oštetljivosti</a:t>
            </a:r>
            <a:r>
              <a:rPr lang="hr-HR" sz="2400" dirty="0"/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Osnovna vrijednost (       ) , </a:t>
            </a:r>
            <a:r>
              <a:rPr lang="hr-HR" sz="2400" dirty="0" err="1"/>
              <a:t>modifikator</a:t>
            </a:r>
            <a:r>
              <a:rPr lang="hr-HR" sz="2400" dirty="0"/>
              <a:t> ponašanja (           ) - prema tablicama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Utjecaj regionalne </a:t>
            </a:r>
            <a:r>
              <a:rPr lang="hr-HR" sz="2400" dirty="0" err="1"/>
              <a:t>oštetljivosti</a:t>
            </a:r>
            <a:r>
              <a:rPr lang="hr-HR" sz="2400" dirty="0"/>
              <a:t> nekog tipa (          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ADAA0-D032-1960-139E-326186F03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01" r="78329"/>
          <a:stretch/>
        </p:blipFill>
        <p:spPr>
          <a:xfrm>
            <a:off x="3190703" y="3615793"/>
            <a:ext cx="422890" cy="523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8E897E-DEDC-AB11-EF7B-0F545CD8D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0" r="62851"/>
          <a:stretch/>
        </p:blipFill>
        <p:spPr>
          <a:xfrm>
            <a:off x="6893970" y="3641713"/>
            <a:ext cx="721591" cy="523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910E30-3A6C-200F-77E2-06D1D7794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" r="90382"/>
          <a:stretch/>
        </p:blipFill>
        <p:spPr>
          <a:xfrm>
            <a:off x="8094778" y="2577214"/>
            <a:ext cx="443248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DD0E7A-E25B-4529-342B-5B06A7D65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4" y="3093946"/>
            <a:ext cx="6638925" cy="523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8B272B-672A-CEEC-1290-6BC170300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62" r="49479" b="21003"/>
          <a:stretch/>
        </p:blipFill>
        <p:spPr>
          <a:xfrm>
            <a:off x="5955408" y="4146726"/>
            <a:ext cx="574851" cy="413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68960D-F81D-9901-160B-C1A2F143FCC3}"/>
              </a:ext>
            </a:extLst>
          </p:cNvPr>
          <p:cNvSpPr txBox="1"/>
          <p:nvPr/>
        </p:nvSpPr>
        <p:spPr>
          <a:xfrm>
            <a:off x="388539" y="1040199"/>
            <a:ext cx="6141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/>
              <a:t>Proračun </a:t>
            </a:r>
            <a:r>
              <a:rPr lang="hr-HR" sz="2400" b="1" dirty="0" err="1"/>
              <a:t>oštetljivosti</a:t>
            </a:r>
            <a:endParaRPr lang="hr-HR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27B43D-1253-E68F-0C20-12041EA4EFF6}"/>
              </a:ext>
            </a:extLst>
          </p:cNvPr>
          <p:cNvSpPr txBox="1"/>
          <p:nvPr/>
        </p:nvSpPr>
        <p:spPr>
          <a:xfrm>
            <a:off x="221652" y="4756574"/>
            <a:ext cx="9542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Na temelju dobivenog indeksa i </a:t>
            </a:r>
            <a:r>
              <a:rPr lang="hr-HR" sz="2400" dirty="0" err="1"/>
              <a:t>makroseizmičkog</a:t>
            </a:r>
            <a:r>
              <a:rPr lang="hr-HR" sz="2400" dirty="0"/>
              <a:t> intenziteta potresa (I) izračunava se srednji razred oštećenja (0 &lt; </a:t>
            </a:r>
            <a:r>
              <a:rPr lang="el-GR" sz="2400" dirty="0"/>
              <a:t>μ</a:t>
            </a:r>
            <a:r>
              <a:rPr lang="hr-HR" sz="2400" baseline="-25000" dirty="0"/>
              <a:t>D </a:t>
            </a:r>
            <a:r>
              <a:rPr lang="hr-HR" sz="2400" dirty="0"/>
              <a:t>&lt; 5)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8F0D66-04EB-DB5A-4FC3-A0ED4FF1D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112" y="5631408"/>
            <a:ext cx="5772150" cy="10477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F59CCB-52EA-2C91-7670-7652538C02E0}"/>
              </a:ext>
            </a:extLst>
          </p:cNvPr>
          <p:cNvSpPr txBox="1"/>
          <p:nvPr/>
        </p:nvSpPr>
        <p:spPr>
          <a:xfrm>
            <a:off x="8577442" y="5924450"/>
            <a:ext cx="3614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400" dirty="0"/>
              <a:t>Q - indeks duktilnosti (2,3)</a:t>
            </a:r>
          </a:p>
        </p:txBody>
      </p:sp>
    </p:spTree>
    <p:extLst>
      <p:ext uri="{BB962C8B-B14F-4D97-AF65-F5344CB8AC3E}">
        <p14:creationId xmlns:p14="http://schemas.microsoft.com/office/powerpoint/2010/main" val="4001396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A70819F0-7A9B-69D9-A1F4-2E817070C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4653280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Procjena potresne </a:t>
            </a:r>
            <a:r>
              <a:rPr lang="hr-HR" sz="2400" dirty="0" err="1">
                <a:ea typeface="Calibri" panose="020F0502020204030204" pitchFamily="34" charset="0"/>
                <a:cs typeface="Calibri" panose="020F0502020204030204" pitchFamily="34" charset="0"/>
              </a:rPr>
              <a:t>oštetljivosti</a:t>
            </a: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0EF1EE-3234-104E-B22A-CFA5B655F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4" y="2214068"/>
            <a:ext cx="7599680" cy="401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3770A3-1032-182B-3ABC-A782DE847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396" y="2214068"/>
            <a:ext cx="4323524" cy="36962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AD0AAA-95AA-6F49-AEF8-5D70D14F0E9E}"/>
              </a:ext>
            </a:extLst>
          </p:cNvPr>
          <p:cNvSpPr txBox="1"/>
          <p:nvPr/>
        </p:nvSpPr>
        <p:spPr>
          <a:xfrm>
            <a:off x="7736396" y="1217569"/>
            <a:ext cx="45230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Vrijednosti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modifikatora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ponašanja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za ab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zgrade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Milutinovic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Trendafilovski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2003;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Giovinazzi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Lagomarsino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2004)</a:t>
            </a:r>
            <a:endParaRPr lang="hr-H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08FA01-758A-31E0-54D3-59FFA8A6B443}"/>
              </a:ext>
            </a:extLst>
          </p:cNvPr>
          <p:cNvSpPr txBox="1"/>
          <p:nvPr/>
        </p:nvSpPr>
        <p:spPr>
          <a:xfrm>
            <a:off x="277345" y="1290738"/>
            <a:ext cx="6683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Vrijednosti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indeksa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oštetljivosti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neke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tipove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zgrada</a:t>
            </a:r>
            <a:endParaRPr lang="hr-HR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Milutinovic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Trendafilovski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2003</a:t>
            </a:r>
            <a:r>
              <a:rPr lang="hr-HR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Giovinazzi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Lagomarsino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2004)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81883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B0562-8B71-531C-2A83-AE6B4932F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1" y="2736098"/>
            <a:ext cx="5953760" cy="4041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1DB28C-04BE-86BC-A969-89A5D7FC9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55148"/>
            <a:ext cx="5953760" cy="39235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D33234-8120-E1BA-1B8E-08907218F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4653280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Procjena potresne </a:t>
            </a:r>
            <a:r>
              <a:rPr lang="hr-HR" sz="2400" dirty="0" err="1">
                <a:ea typeface="Calibri" panose="020F0502020204030204" pitchFamily="34" charset="0"/>
                <a:cs typeface="Calibri" panose="020F0502020204030204" pitchFamily="34" charset="0"/>
              </a:rPr>
              <a:t>oštetljivosti</a:t>
            </a: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FD814-00C2-05F9-22D8-C1CAFF686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960" y="1035448"/>
            <a:ext cx="6815800" cy="1634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E979F-EF7C-85B6-57AD-93CA76DB7B06}"/>
              </a:ext>
            </a:extLst>
          </p:cNvPr>
          <p:cNvSpPr txBox="1"/>
          <p:nvPr/>
        </p:nvSpPr>
        <p:spPr>
          <a:xfrm>
            <a:off x="0" y="2108817"/>
            <a:ext cx="4958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dirty="0"/>
              <a:t>Procjena </a:t>
            </a:r>
            <a:r>
              <a:rPr lang="hr-HR" dirty="0" err="1"/>
              <a:t>oštetljivosti</a:t>
            </a:r>
            <a:r>
              <a:rPr lang="hr-HR" dirty="0"/>
              <a:t> zgrada iskazano stupnjevima </a:t>
            </a:r>
            <a:r>
              <a:rPr lang="hr-HR" dirty="0" err="1"/>
              <a:t>makroseizmičkog</a:t>
            </a:r>
            <a:r>
              <a:rPr lang="hr-HR" dirty="0"/>
              <a:t> intenziteta 8 i 9 po MCS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DB0C3-6470-2831-2334-6C5BD5A5225D}"/>
              </a:ext>
            </a:extLst>
          </p:cNvPr>
          <p:cNvSpPr txBox="1"/>
          <p:nvPr/>
        </p:nvSpPr>
        <p:spPr>
          <a:xfrm>
            <a:off x="1658737" y="954895"/>
            <a:ext cx="35752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hr-HR" dirty="0"/>
              <a:t>Razine oštećenja u ovisnosti o srednjem razredu oštećenja (</a:t>
            </a:r>
            <a:r>
              <a:rPr lang="hr-HR" dirty="0" err="1"/>
              <a:t>Lantada</a:t>
            </a:r>
            <a:r>
              <a:rPr lang="hr-HR" dirty="0"/>
              <a:t> i sur., 2010)</a:t>
            </a:r>
          </a:p>
        </p:txBody>
      </p:sp>
    </p:spTree>
    <p:extLst>
      <p:ext uri="{BB962C8B-B14F-4D97-AF65-F5344CB8AC3E}">
        <p14:creationId xmlns:p14="http://schemas.microsoft.com/office/powerpoint/2010/main" val="273528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Sadržaj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04C117-6169-C072-1BDF-C0DC21F8F0D0}"/>
              </a:ext>
            </a:extLst>
          </p:cNvPr>
          <p:cNvSpPr txBox="1"/>
          <p:nvPr/>
        </p:nvSpPr>
        <p:spPr>
          <a:xfrm>
            <a:off x="400836" y="1395482"/>
            <a:ext cx="604661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000" b="1" dirty="0"/>
              <a:t>Uvod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000" b="1" dirty="0"/>
              <a:t>Primjer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000" b="1" dirty="0"/>
              <a:t>Analiza podataka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000" b="1" dirty="0"/>
              <a:t>Procjena potresne </a:t>
            </a:r>
            <a:r>
              <a:rPr lang="hr-HR" sz="3000" b="1" dirty="0" err="1"/>
              <a:t>oštetljivosti</a:t>
            </a:r>
            <a:endParaRPr lang="hr-HR" sz="3000" b="1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000" b="1" dirty="0"/>
              <a:t>Zaključak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B37F2-98E1-DCB8-5714-A0CD260640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7126" b="15104"/>
          <a:stretch>
            <a:fillRect/>
          </a:stretch>
        </p:blipFill>
        <p:spPr>
          <a:xfrm>
            <a:off x="6718042" y="1124419"/>
            <a:ext cx="5235834" cy="2397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586E7-8BCE-1A72-475F-1EA5D4DAC5B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948" t="9680" r="871" b="8277"/>
          <a:stretch>
            <a:fillRect/>
          </a:stretch>
        </p:blipFill>
        <p:spPr>
          <a:xfrm>
            <a:off x="6718041" y="3641304"/>
            <a:ext cx="5235834" cy="2971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B9CFC3-192A-ACF4-0216-96036C6D7C0C}"/>
              </a:ext>
            </a:extLst>
          </p:cNvPr>
          <p:cNvSpPr txBox="1"/>
          <p:nvPr/>
        </p:nvSpPr>
        <p:spPr>
          <a:xfrm>
            <a:off x="4226767" y="5397107"/>
            <a:ext cx="24706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Pogled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naselje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Sopot s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jugozapada</a:t>
            </a:r>
            <a:r>
              <a:rPr lang="hr-HR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Margaretić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Urlić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2009.)</a:t>
            </a:r>
            <a:endParaRPr lang="hr-H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9E8F6-72A4-E18A-BEC1-E5907B789497}"/>
              </a:ext>
            </a:extLst>
          </p:cNvPr>
          <p:cNvSpPr txBox="1"/>
          <p:nvPr/>
        </p:nvSpPr>
        <p:spPr>
          <a:xfrm>
            <a:off x="4506686" y="1122042"/>
            <a:ext cx="2190750" cy="1666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r-HR" sz="1800" dirty="0">
                <a:effectLst/>
                <a:ea typeface="Calibri" panose="020F0502020204030204" pitchFamily="34" charset="0"/>
                <a:cs typeface="Times" panose="02020603050405020304" pitchFamily="18" charset="0"/>
              </a:rPr>
              <a:t>Naselje Trnsko nakon dovršenja (sredina 1960-ih godina) (</a:t>
            </a:r>
            <a:r>
              <a:rPr lang="hr-HR" sz="1800" dirty="0" err="1">
                <a:effectLst/>
                <a:ea typeface="Calibri" panose="020F0502020204030204" pitchFamily="34" charset="0"/>
                <a:cs typeface="Times" panose="02020603050405020304" pitchFamily="18" charset="0"/>
              </a:rPr>
              <a:t>Margaretić</a:t>
            </a:r>
            <a:r>
              <a:rPr lang="hr-HR" sz="1800" dirty="0">
                <a:effectLst/>
                <a:ea typeface="Calibri" panose="020F0502020204030204" pitchFamily="34" charset="0"/>
                <a:cs typeface="Times" panose="02020603050405020304" pitchFamily="18" charset="0"/>
              </a:rPr>
              <a:t> Urlić, 2009.)</a:t>
            </a:r>
          </a:p>
        </p:txBody>
      </p:sp>
    </p:spTree>
    <p:extLst>
      <p:ext uri="{BB962C8B-B14F-4D97-AF65-F5344CB8AC3E}">
        <p14:creationId xmlns:p14="http://schemas.microsoft.com/office/powerpoint/2010/main" val="403012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7EC569-9454-BF30-6AD4-DD15E3798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95" y="1523019"/>
            <a:ext cx="6003407" cy="3870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074130-DB10-EAE5-3A0D-B2E58AE72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7" y="5374913"/>
            <a:ext cx="6028805" cy="1156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C0B8F-06D3-F52D-D226-5F02EABE6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999" y="1219598"/>
            <a:ext cx="6003406" cy="4413288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D3FD6B0-FC90-3B49-72AF-B8DE004A8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4653280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Procjena potresne </a:t>
            </a:r>
            <a:r>
              <a:rPr lang="hr-HR" sz="2400" dirty="0" err="1">
                <a:ea typeface="Calibri" panose="020F0502020204030204" pitchFamily="34" charset="0"/>
                <a:cs typeface="Calibri" panose="020F0502020204030204" pitchFamily="34" charset="0"/>
              </a:rPr>
              <a:t>oštetljivosti</a:t>
            </a: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51A7E1-E696-46FF-7C0F-7861B600D4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889"/>
          <a:stretch/>
        </p:blipFill>
        <p:spPr>
          <a:xfrm>
            <a:off x="114195" y="1219598"/>
            <a:ext cx="6028804" cy="3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88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AF7A3-1032-680D-4447-413D60A338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0633" r="12371"/>
          <a:stretch/>
        </p:blipFill>
        <p:spPr bwMode="auto">
          <a:xfrm>
            <a:off x="3430835" y="983146"/>
            <a:ext cx="8675440" cy="52341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8F30CAF-E9B3-6C8F-00F1-A40441878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4653280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Procjena potresne </a:t>
            </a:r>
            <a:r>
              <a:rPr lang="hr-HR" sz="2400" dirty="0" err="1">
                <a:ea typeface="Calibri" panose="020F0502020204030204" pitchFamily="34" charset="0"/>
                <a:cs typeface="Calibri" panose="020F0502020204030204" pitchFamily="34" charset="0"/>
              </a:rPr>
              <a:t>oštetljivosti</a:t>
            </a: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endParaRPr lang="hr-HR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CE170-395F-5B05-2AF8-FD138DA34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8" y="4674622"/>
            <a:ext cx="7333622" cy="2094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D7F5BD-048B-6B4C-6D5A-76AF2AAE5A60}"/>
              </a:ext>
            </a:extLst>
          </p:cNvPr>
          <p:cNvSpPr txBox="1"/>
          <p:nvPr/>
        </p:nvSpPr>
        <p:spPr>
          <a:xfrm>
            <a:off x="179512" y="1052582"/>
            <a:ext cx="31066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200" dirty="0"/>
              <a:t>Rekapitulacija rezultata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80ADFC-9167-9361-4CB5-9E1FE43A44CE}"/>
              </a:ext>
            </a:extLst>
          </p:cNvPr>
          <p:cNvSpPr txBox="1"/>
          <p:nvPr/>
        </p:nvSpPr>
        <p:spPr>
          <a:xfrm>
            <a:off x="135596" y="1761722"/>
            <a:ext cx="3251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000" dirty="0"/>
              <a:t>Razine oštećenja visokih zgrada pri djelovanju potresa </a:t>
            </a:r>
            <a:r>
              <a:rPr lang="hr-HR" sz="2000" dirty="0" err="1"/>
              <a:t>makroseizmičkog</a:t>
            </a:r>
            <a:r>
              <a:rPr lang="hr-HR" sz="2000" dirty="0"/>
              <a:t> intenziteta stupnjeva 8 i 9 po MCS ljestvici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28F685-E2AA-C4FD-CB09-8981DC7FB276}"/>
              </a:ext>
            </a:extLst>
          </p:cNvPr>
          <p:cNvSpPr txBox="1"/>
          <p:nvPr/>
        </p:nvSpPr>
        <p:spPr>
          <a:xfrm>
            <a:off x="41809" y="3966735"/>
            <a:ext cx="3345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/>
              <a:t>Za većinu visokih zgrada se ne očekuju značajnija oštećenja!</a:t>
            </a:r>
          </a:p>
        </p:txBody>
      </p:sp>
    </p:spTree>
    <p:extLst>
      <p:ext uri="{BB962C8B-B14F-4D97-AF65-F5344CB8AC3E}">
        <p14:creationId xmlns:p14="http://schemas.microsoft.com/office/powerpoint/2010/main" val="4059667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Zaključak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FADF0D-C363-CD4E-E45D-41CC9CCC297B}"/>
              </a:ext>
            </a:extLst>
          </p:cNvPr>
          <p:cNvSpPr txBox="1"/>
          <p:nvPr/>
        </p:nvSpPr>
        <p:spPr>
          <a:xfrm>
            <a:off x="179511" y="1046867"/>
            <a:ext cx="1183151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Brojnost zgrada, veliki BRP i broj stanovnika opravdavaju analizu rizika visokih zgrada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Odabrani tipovi zgrada umjereno doprinose riziku od potresa što nije za zanemariti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Troškovi popravka su znatni! Razina obnove? Sanacija? Investicije u održavanje!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71F14-B78F-C984-B6B7-41F664D34035}"/>
              </a:ext>
            </a:extLst>
          </p:cNvPr>
          <p:cNvSpPr txBox="1"/>
          <p:nvPr/>
        </p:nvSpPr>
        <p:spPr>
          <a:xfrm>
            <a:off x="220153" y="4833665"/>
            <a:ext cx="418928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rgbClr val="FF0000"/>
                </a:solidFill>
              </a:rPr>
              <a:t>164 visoke zgrada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rgbClr val="FF0000"/>
                </a:solidFill>
              </a:rPr>
              <a:t>BRP oko 1.800.000 m</a:t>
            </a:r>
            <a:r>
              <a:rPr lang="hr-HR" sz="2400" b="1" baseline="30000" dirty="0">
                <a:solidFill>
                  <a:srgbClr val="FF0000"/>
                </a:solidFill>
              </a:rPr>
              <a:t>2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rgbClr val="FF0000"/>
                </a:solidFill>
              </a:rPr>
              <a:t>oko 45.000 korisnika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1223D-32E0-8E48-A24B-20EB5D081A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948" t="9680" r="871" b="8277"/>
          <a:stretch>
            <a:fillRect/>
          </a:stretch>
        </p:blipFill>
        <p:spPr>
          <a:xfrm>
            <a:off x="6167120" y="3375294"/>
            <a:ext cx="5937441" cy="3369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2DF7DB-E8FA-14B2-FF38-75A3B176C02B}"/>
              </a:ext>
            </a:extLst>
          </p:cNvPr>
          <p:cNvSpPr txBox="1"/>
          <p:nvPr/>
        </p:nvSpPr>
        <p:spPr>
          <a:xfrm>
            <a:off x="9631680" y="2650715"/>
            <a:ext cx="2560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aselje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Sopot (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Margaretić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Urlić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2009.)</a:t>
            </a:r>
            <a:endParaRPr lang="hr-H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D8290F-0214-2B4C-7D95-CBCF5BCCDB24}"/>
              </a:ext>
            </a:extLst>
          </p:cNvPr>
          <p:cNvSpPr txBox="1"/>
          <p:nvPr/>
        </p:nvSpPr>
        <p:spPr>
          <a:xfrm>
            <a:off x="179512" y="2510282"/>
            <a:ext cx="901528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r-HR" sz="2200" dirty="0"/>
              <a:t>Primjena: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Donošenje strateških odluka mjera za ublažavanje rizika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Baza podataka o visokim zgradama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Podloga za projektiranje novih nebodera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Podloga za nove modele </a:t>
            </a:r>
            <a:r>
              <a:rPr lang="hr-HR" sz="2200" dirty="0" err="1"/>
              <a:t>oštetljivosti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910457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Zaključak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F961E8-6E04-C25D-40DE-543FBE9075F4}"/>
              </a:ext>
            </a:extLst>
          </p:cNvPr>
          <p:cNvSpPr txBox="1"/>
          <p:nvPr/>
        </p:nvSpPr>
        <p:spPr>
          <a:xfrm>
            <a:off x="221654" y="1132224"/>
            <a:ext cx="1166704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Visoke zgrade nisu značajno </a:t>
            </a:r>
            <a:r>
              <a:rPr lang="hr-HR" sz="2200" dirty="0" err="1"/>
              <a:t>oštetljive</a:t>
            </a:r>
            <a:r>
              <a:rPr lang="hr-HR" sz="2200" dirty="0"/>
              <a:t> i ne očekuju se znatna oštećenja u slučaju potresa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Građene su uglavnom 60-tih i 70-tih godina - postojala svijest o utjecaju potresa na visoke zgrade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200" dirty="0"/>
              <a:t>Projektiranje, kontrola i nadzor ovakvih zgrada općenito je znatno kvalitetnija </a:t>
            </a:r>
          </a:p>
          <a:p>
            <a:pPr>
              <a:spcAft>
                <a:spcPts val="600"/>
              </a:spcAft>
            </a:pPr>
            <a:r>
              <a:rPr lang="hr-HR" sz="2200" dirty="0"/>
              <a:t>	(povjerena istaknutim projektantima i izvođačima)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Sustav pravilno raspoređenih zidova (makar i slabo duktilnih) je kvalitetno i robusno rješenje za djelovanje potresa srednjih intenziteta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Potrebno razviti krivulje ranjivosti i </a:t>
            </a:r>
            <a:r>
              <a:rPr lang="hr-HR" sz="2200" dirty="0" err="1"/>
              <a:t>oštetljivosti</a:t>
            </a:r>
            <a:r>
              <a:rPr lang="hr-HR" sz="2200" dirty="0"/>
              <a:t> visokih zgrada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029A1-6F97-085E-3F19-3CAB2DE6A2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840" t="1984" r="1994" b="1493"/>
          <a:stretch>
            <a:fillRect/>
          </a:stretch>
        </p:blipFill>
        <p:spPr>
          <a:xfrm>
            <a:off x="9355052" y="3619441"/>
            <a:ext cx="2695575" cy="308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2A91E5-F09A-B1D8-FB59-BDF487E05CEC}"/>
              </a:ext>
            </a:extLst>
          </p:cNvPr>
          <p:cNvSpPr txBox="1"/>
          <p:nvPr/>
        </p:nvSpPr>
        <p:spPr>
          <a:xfrm>
            <a:off x="7667625" y="3595435"/>
            <a:ext cx="1687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dirty="0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ornjev</a:t>
            </a:r>
            <a:r>
              <a:rPr lang="hr-HR" dirty="0"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Sigetu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Žanko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1966.)</a:t>
            </a:r>
            <a:endParaRPr lang="hr-HR" dirty="0"/>
          </a:p>
        </p:txBody>
      </p:sp>
      <p:pic>
        <p:nvPicPr>
          <p:cNvPr id="12" name="Slika 57480" descr="A long shot of a building&#10;&#10;Description automatically generated">
            <a:extLst>
              <a:ext uri="{FF2B5EF4-FFF2-40B4-BE49-F238E27FC236}">
                <a16:creationId xmlns:a16="http://schemas.microsoft.com/office/drawing/2014/main" id="{9AC810F0-D6F0-1603-7A8D-E5F782EC06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3" r="5114" b="7761"/>
          <a:stretch/>
        </p:blipFill>
        <p:spPr bwMode="auto">
          <a:xfrm>
            <a:off x="851765" y="4312232"/>
            <a:ext cx="5930035" cy="2426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0BF306-AD48-D71D-BE4E-D088532D25EF}"/>
              </a:ext>
            </a:extLst>
          </p:cNvPr>
          <p:cNvSpPr txBox="1"/>
          <p:nvPr/>
        </p:nvSpPr>
        <p:spPr>
          <a:xfrm>
            <a:off x="7507161" y="5580593"/>
            <a:ext cx="17145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Stambeno-poslovn</a:t>
            </a: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zgrada 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„Super Andrija“</a:t>
            </a:r>
            <a:endParaRPr lang="hr-HR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 DASZ, AF)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0018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7274A4-3C8F-F2E6-7529-CF2B9486A7E6}"/>
              </a:ext>
            </a:extLst>
          </p:cNvPr>
          <p:cNvSpPr txBox="1"/>
          <p:nvPr/>
        </p:nvSpPr>
        <p:spPr>
          <a:xfrm>
            <a:off x="3048000" y="1422584"/>
            <a:ext cx="6096000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hr-HR" sz="4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Hvala na pažnji!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1F18B0D-C82B-65A1-6823-36C33E6F0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512" y="215664"/>
            <a:ext cx="1394696" cy="1394696"/>
          </a:xfrm>
          <a:prstGeom prst="rect">
            <a:avLst/>
          </a:prstGeom>
        </p:spPr>
      </p:pic>
      <p:pic>
        <p:nvPicPr>
          <p:cNvPr id="5" name="Picture 4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EBD8F452-28A9-1A41-FF6A-945F1C2CB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71" y="145265"/>
            <a:ext cx="1588169" cy="153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Uvod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8198D-1E24-8589-83DA-F09DC50DA491}"/>
              </a:ext>
            </a:extLst>
          </p:cNvPr>
          <p:cNvSpPr txBox="1"/>
          <p:nvPr/>
        </p:nvSpPr>
        <p:spPr>
          <a:xfrm>
            <a:off x="208307" y="1232748"/>
            <a:ext cx="7097561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Tip - skup karakterističnih atributa kojima se pod zajedničkim imenom mogu opisati zgrade istog ili sličnog ponašanja (NEB)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Visoke zgrade – stambeni tornjevi viši od 15 etaža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r-HR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400" dirty="0"/>
              <a:t>Temelj - Prethodna istraživanja</a:t>
            </a:r>
          </a:p>
          <a:p>
            <a:pPr marL="360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000" dirty="0"/>
              <a:t>Ažurirana procjene rizika RH (</a:t>
            </a:r>
            <a:r>
              <a:rPr lang="hr-HR" sz="2000" dirty="0" err="1"/>
              <a:t>Atalić</a:t>
            </a:r>
            <a:r>
              <a:rPr lang="hr-HR" sz="2000" dirty="0"/>
              <a:t> i sur., 2018) </a:t>
            </a:r>
          </a:p>
          <a:p>
            <a:pPr marL="36000">
              <a:spcAft>
                <a:spcPts val="600"/>
              </a:spcAft>
            </a:pPr>
            <a:r>
              <a:rPr lang="hr-HR" sz="2000" dirty="0"/>
              <a:t>	14 karakterističnih tipova zgrada u Zagrebu</a:t>
            </a:r>
          </a:p>
          <a:p>
            <a:pPr marL="36000">
              <a:spcAft>
                <a:spcPts val="600"/>
              </a:spcAft>
            </a:pPr>
            <a:endParaRPr lang="hr-HR" sz="600" dirty="0"/>
          </a:p>
          <a:p>
            <a:pPr marL="360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000" dirty="0"/>
              <a:t>Studije za saniranje posljedica potresa (</a:t>
            </a:r>
            <a:r>
              <a:rPr lang="hr-HR" sz="2000" dirty="0" err="1"/>
              <a:t>Atalić</a:t>
            </a:r>
            <a:r>
              <a:rPr lang="hr-HR" sz="2000" dirty="0"/>
              <a:t> i sur., 2013-2020) </a:t>
            </a:r>
          </a:p>
          <a:p>
            <a:pPr marL="36000">
              <a:spcAft>
                <a:spcPts val="600"/>
              </a:spcAft>
            </a:pPr>
            <a:r>
              <a:rPr lang="hr-HR" sz="2000" dirty="0"/>
              <a:t>	detaljnija razrada u 42 podtipa</a:t>
            </a:r>
          </a:p>
          <a:p>
            <a:pPr marL="36000">
              <a:spcAft>
                <a:spcPts val="600"/>
              </a:spcAft>
            </a:pPr>
            <a:endParaRPr lang="hr-HR" sz="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87878-03C3-E9FD-3759-61CA1E5C6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756" y="1045196"/>
            <a:ext cx="4285938" cy="582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5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Uvod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3E114-9C64-A8E2-A49A-DC5BC364A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02" y="1070571"/>
            <a:ext cx="5065915" cy="56493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7F30F-5253-FC9F-FF32-B09F9C751B2E}"/>
              </a:ext>
            </a:extLst>
          </p:cNvPr>
          <p:cNvSpPr txBox="1"/>
          <p:nvPr/>
        </p:nvSpPr>
        <p:spPr>
          <a:xfrm>
            <a:off x="221653" y="1132224"/>
            <a:ext cx="677630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Cilj je ustanoviti oštetljivost tipova visokih zgrada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200" dirty="0"/>
              <a:t>	Nije proveden pregled pojedinačne zgrade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Predstavljaju osjetljivi fond zgrada (koncentracija)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Poseban izazov pri proračunu i procjeni otpornosti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Često više jednakih jedinica na nekom području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Vrijeme evakuacije je znatno dulje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Ostale visoke građevine … antenski tornjevi, dimnjaci… nisu se razmatrale u ovoj studiji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Razdoblje izgradnje (važeći propisi, detalji…)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Neki od podataka koji nisu bili dostupni su  određeni stručnom procjenom</a:t>
            </a:r>
          </a:p>
        </p:txBody>
      </p:sp>
    </p:spTree>
    <p:extLst>
      <p:ext uri="{BB962C8B-B14F-4D97-AF65-F5344CB8AC3E}">
        <p14:creationId xmlns:p14="http://schemas.microsoft.com/office/powerpoint/2010/main" val="88181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Primjer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F99A7-3611-3735-9FF9-62BD0CFF5622}"/>
              </a:ext>
            </a:extLst>
          </p:cNvPr>
          <p:cNvSpPr txBox="1"/>
          <p:nvPr/>
        </p:nvSpPr>
        <p:spPr>
          <a:xfrm>
            <a:off x="277345" y="1117517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3000" b="1" dirty="0"/>
              <a:t>Tornjevi u naselju Zapruđe</a:t>
            </a:r>
          </a:p>
        </p:txBody>
      </p:sp>
      <p:pic>
        <p:nvPicPr>
          <p:cNvPr id="9" name="Picture 8" descr="Aerial view of a city&#10;&#10;Description automatically generated">
            <a:extLst>
              <a:ext uri="{FF2B5EF4-FFF2-40B4-BE49-F238E27FC236}">
                <a16:creationId xmlns:a16="http://schemas.microsoft.com/office/drawing/2014/main" id="{DB021A60-BB59-5C01-A24D-7CC761EE8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837" y="1743614"/>
            <a:ext cx="9109881" cy="4964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626764-0E2C-F756-A835-5E623A833BEB}"/>
              </a:ext>
            </a:extLst>
          </p:cNvPr>
          <p:cNvSpPr txBox="1"/>
          <p:nvPr/>
        </p:nvSpPr>
        <p:spPr>
          <a:xfrm>
            <a:off x="1355120" y="1873815"/>
            <a:ext cx="14254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dirty="0"/>
              <a:t>Naselje Zapruđe,</a:t>
            </a:r>
          </a:p>
          <a:p>
            <a:pPr algn="r"/>
            <a:r>
              <a:rPr lang="hr-HR" dirty="0"/>
              <a:t>Tornjevi, (Google </a:t>
            </a:r>
            <a:r>
              <a:rPr lang="hr-HR" dirty="0" err="1"/>
              <a:t>Maps</a:t>
            </a:r>
            <a:r>
              <a:rPr lang="hr-HR" dirty="0"/>
              <a:t>, 2023)</a:t>
            </a:r>
          </a:p>
        </p:txBody>
      </p:sp>
    </p:spTree>
    <p:extLst>
      <p:ext uri="{BB962C8B-B14F-4D97-AF65-F5344CB8AC3E}">
        <p14:creationId xmlns:p14="http://schemas.microsoft.com/office/powerpoint/2010/main" val="116322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Primjer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EAFA66-A40E-A87D-91B6-1DB0E6ED1943}"/>
              </a:ext>
            </a:extLst>
          </p:cNvPr>
          <p:cNvSpPr/>
          <p:nvPr/>
        </p:nvSpPr>
        <p:spPr>
          <a:xfrm>
            <a:off x="6013036" y="922381"/>
            <a:ext cx="6120537" cy="58583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E7D672-1A1F-623C-24DD-711A2A1CABB1}"/>
              </a:ext>
            </a:extLst>
          </p:cNvPr>
          <p:cNvSpPr txBox="1"/>
          <p:nvPr/>
        </p:nvSpPr>
        <p:spPr>
          <a:xfrm>
            <a:off x="221655" y="1132224"/>
            <a:ext cx="5763847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000" dirty="0"/>
              <a:t>Izgradnja 1965. godine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Pravokutni tlocrtni oblik,  pravilnost i po visini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Katnost Po+VP+16</a:t>
            </a:r>
            <a:r>
              <a:rPr lang="hr-HR" sz="2000" dirty="0"/>
              <a:t> (</a:t>
            </a:r>
            <a:r>
              <a:rPr lang="pl-PL" sz="2000" dirty="0"/>
              <a:t>18 etaža)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Ukupna visina građevine 56,85 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Tlocrtna površina etaže 340,70 m</a:t>
            </a:r>
            <a:r>
              <a:rPr lang="pl-PL" sz="2000" baseline="30000" dirty="0"/>
              <a:t>2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Armiranobetonski zidovi i stupovi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	(debljina se mijenja – 35 do 20 cm)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AB ploče debljine 20 cm - dijafragma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Temeljna ploča 90 cm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Proračun i detalji armiranja (1965 god.)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Ravni krov, lift, dvokrako stubište...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Tlo C kategorije</a:t>
            </a:r>
          </a:p>
        </p:txBody>
      </p:sp>
      <p:pic>
        <p:nvPicPr>
          <p:cNvPr id="5" name="Picture 4" descr="A tall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61B30E75-4F55-B127-22EF-474653F26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990929"/>
            <a:ext cx="2600043" cy="322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A113277F-0314-FF6A-C0EA-1189F2506B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6" t="15522" r="37916" b="24880"/>
          <a:stretch/>
        </p:blipFill>
        <p:spPr bwMode="auto">
          <a:xfrm>
            <a:off x="6013036" y="4259562"/>
            <a:ext cx="2550163" cy="25211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1F26BC-E4F9-37B0-8368-2C5EAD7AB3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8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 bwMode="auto">
          <a:xfrm>
            <a:off x="8779005" y="1196048"/>
            <a:ext cx="3327034" cy="5395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755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Primjer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4FF0A-D136-1A66-46E7-699FDA35EB1B}"/>
              </a:ext>
            </a:extLst>
          </p:cNvPr>
          <p:cNvSpPr txBox="1"/>
          <p:nvPr/>
        </p:nvSpPr>
        <p:spPr>
          <a:xfrm>
            <a:off x="221653" y="1132224"/>
            <a:ext cx="8798593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b="1" dirty="0"/>
              <a:t>Djelovanje na konstrukciju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Horizontalno ubrzanje tla: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p.p. 475 god.		a</a:t>
            </a:r>
            <a:r>
              <a:rPr lang="pl-PL" sz="2400" baseline="-25000" dirty="0"/>
              <a:t>gr</a:t>
            </a:r>
            <a:r>
              <a:rPr lang="pl-PL" sz="2400" dirty="0"/>
              <a:t>= 0,237g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p.p. 95 god.		a</a:t>
            </a:r>
            <a:r>
              <a:rPr lang="pl-PL" sz="2400" baseline="-25000" dirty="0"/>
              <a:t>gr</a:t>
            </a:r>
            <a:r>
              <a:rPr lang="pl-PL" sz="2400" dirty="0"/>
              <a:t>= 0,12g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C046AB-C284-AE3E-06A8-C71AF27CFC3E}"/>
              </a:ext>
            </a:extLst>
          </p:cNvPr>
          <p:cNvSpPr txBox="1"/>
          <p:nvPr/>
        </p:nvSpPr>
        <p:spPr>
          <a:xfrm>
            <a:off x="179512" y="3108260"/>
            <a:ext cx="687443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Težina konstrukcije 		W = 102051 kN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sz="3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Vlastiti period titranja 	T</a:t>
            </a:r>
            <a:r>
              <a:rPr lang="pl-PL" sz="2400" baseline="-25000" dirty="0"/>
              <a:t>1</a:t>
            </a:r>
            <a:r>
              <a:rPr lang="pl-PL" sz="2400" dirty="0"/>
              <a:t> = 0,910 s</a:t>
            </a:r>
          </a:p>
          <a:p>
            <a:pPr lvl="1">
              <a:spcBef>
                <a:spcPts val="600"/>
              </a:spcBef>
            </a:pPr>
            <a:r>
              <a:rPr lang="pl-PL" sz="2000" dirty="0"/>
              <a:t>	HRN EN 1998-1/NA ili numerički proračun</a:t>
            </a:r>
          </a:p>
          <a:p>
            <a:pPr lvl="1">
              <a:spcBef>
                <a:spcPts val="600"/>
              </a:spcBef>
            </a:pPr>
            <a:endParaRPr lang="pl-PL" sz="3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Faktor važnosti 1,0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Površina zidova:		A</a:t>
            </a:r>
            <a:r>
              <a:rPr lang="pl-PL" sz="2400" baseline="-25000" dirty="0"/>
              <a:t>x</a:t>
            </a:r>
            <a:r>
              <a:rPr lang="pl-PL" sz="2400" dirty="0"/>
              <a:t> = 11,60 m</a:t>
            </a:r>
            <a:r>
              <a:rPr lang="pl-PL" sz="2400" baseline="30000" dirty="0"/>
              <a:t>2</a:t>
            </a:r>
            <a:r>
              <a:rPr lang="pl-PL" sz="2400" dirty="0"/>
              <a:t>  ( 3,40 %)</a:t>
            </a:r>
          </a:p>
          <a:p>
            <a:pPr lvl="1">
              <a:spcBef>
                <a:spcPts val="600"/>
              </a:spcBef>
            </a:pPr>
            <a:r>
              <a:rPr lang="pl-PL" sz="2400" dirty="0"/>
              <a:t>				A</a:t>
            </a:r>
            <a:r>
              <a:rPr lang="pl-PL" sz="2400" baseline="-25000" dirty="0"/>
              <a:t>y</a:t>
            </a:r>
            <a:r>
              <a:rPr lang="pl-PL" sz="2400" dirty="0"/>
              <a:t> = 19,10 m</a:t>
            </a:r>
            <a:r>
              <a:rPr lang="pl-PL" sz="2400" baseline="30000" dirty="0"/>
              <a:t>2</a:t>
            </a:r>
            <a:r>
              <a:rPr lang="pl-PL" sz="2400" dirty="0"/>
              <a:t>   ( 5,61 %)</a:t>
            </a:r>
          </a:p>
          <a:p>
            <a:pPr lvl="1">
              <a:spcBef>
                <a:spcPts val="600"/>
              </a:spcBef>
            </a:pPr>
            <a:endParaRPr lang="pl-PL" sz="3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/>
              <a:t>Bruto površina tlocrta: 	A = 340,70 m2</a:t>
            </a:r>
          </a:p>
        </p:txBody>
      </p:sp>
      <p:pic>
        <p:nvPicPr>
          <p:cNvPr id="9" name="Picture 8" descr="A map with black circles and numbers&#10;&#10;Description automatically generated">
            <a:extLst>
              <a:ext uri="{FF2B5EF4-FFF2-40B4-BE49-F238E27FC236}">
                <a16:creationId xmlns:a16="http://schemas.microsoft.com/office/drawing/2014/main" id="{D0BAE148-72A0-79D2-13A6-9D452EC57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732" r="10288"/>
          <a:stretch/>
        </p:blipFill>
        <p:spPr bwMode="auto">
          <a:xfrm>
            <a:off x="7931020" y="1129175"/>
            <a:ext cx="4039327" cy="3147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2BBF11-D1DB-4E1F-D5D9-790E8268065D}"/>
              </a:ext>
            </a:extLst>
          </p:cNvPr>
          <p:cNvSpPr txBox="1"/>
          <p:nvPr/>
        </p:nvSpPr>
        <p:spPr>
          <a:xfrm>
            <a:off x="8464395" y="4399962"/>
            <a:ext cx="31717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Iznosi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vršnih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ubrzanja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za Zagreb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okolicu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povratni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period 475 g (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Herak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dirty="0"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., 2011)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5810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Primjer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E31BB-0176-7F31-7146-577F4C588DF9}"/>
              </a:ext>
            </a:extLst>
          </p:cNvPr>
          <p:cNvSpPr txBox="1"/>
          <p:nvPr/>
        </p:nvSpPr>
        <p:spPr>
          <a:xfrm>
            <a:off x="221654" y="1132224"/>
            <a:ext cx="756940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dirty="0"/>
              <a:t>Procijenjeno pseudoubrzanje konstrukcije: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pl-PL" sz="2400" dirty="0"/>
              <a:t>Sd(T</a:t>
            </a:r>
            <a:r>
              <a:rPr lang="pl-PL" sz="2400" baseline="-25000" dirty="0"/>
              <a:t>1</a:t>
            </a:r>
            <a:r>
              <a:rPr lang="pl-PL" sz="2400" dirty="0"/>
              <a:t>) = 0,332g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dirty="0"/>
              <a:t>Faktor ponašanja konstrukcije:	q = 1,5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dirty="0"/>
              <a:t>Procjena razine poprečne sile:	F</a:t>
            </a:r>
            <a:r>
              <a:rPr lang="pl-PL" sz="2400" baseline="-25000" dirty="0"/>
              <a:t>b</a:t>
            </a:r>
            <a:r>
              <a:rPr lang="pl-PL" sz="2400" dirty="0"/>
              <a:t> = S</a:t>
            </a:r>
            <a:r>
              <a:rPr lang="pl-PL" sz="2400" baseline="-25000" dirty="0"/>
              <a:t>d</a:t>
            </a:r>
            <a:r>
              <a:rPr lang="pl-PL" sz="2400" dirty="0"/>
              <a:t>(T</a:t>
            </a:r>
            <a:r>
              <a:rPr lang="pl-PL" sz="2400" baseline="-25000" dirty="0"/>
              <a:t>1</a:t>
            </a:r>
            <a:r>
              <a:rPr lang="pl-PL" sz="2400" dirty="0"/>
              <a:t>) m </a:t>
            </a:r>
            <a:r>
              <a:rPr lang="el-GR" sz="2400" dirty="0"/>
              <a:t>λ</a:t>
            </a:r>
            <a:endParaRPr lang="hr-HR" sz="2400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dirty="0"/>
              <a:t>Razina poprečne sile:		F</a:t>
            </a:r>
            <a:r>
              <a:rPr lang="pl-PL" sz="2400" baseline="-25000" dirty="0"/>
              <a:t>b</a:t>
            </a:r>
            <a:r>
              <a:rPr lang="pl-PL" sz="2400" dirty="0"/>
              <a:t> = 28799 kN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dirty="0"/>
              <a:t>Razina poprečne sile na razini temelja u svakom smjeru: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pl-PL" sz="2400" dirty="0"/>
              <a:t>		F</a:t>
            </a:r>
            <a:r>
              <a:rPr lang="pl-PL" sz="2400" baseline="-25000" dirty="0"/>
              <a:t>b </a:t>
            </a:r>
            <a:r>
              <a:rPr lang="pl-PL" sz="2400" dirty="0"/>
              <a:t>/W = 28799/102051=0,28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400" dirty="0"/>
              <a:t>Poprečno prosječno naprezanje za djelovanja potresa: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l-PL" sz="2400" dirty="0">
                <a:sym typeface="Symbol" panose="05050102010706020507" pitchFamily="18" charset="2"/>
              </a:rPr>
              <a:t>		</a:t>
            </a:r>
            <a:r>
              <a:rPr lang="pl-PL" sz="2400" dirty="0"/>
              <a:t>= F</a:t>
            </a:r>
            <a:r>
              <a:rPr lang="pl-PL" sz="2400" baseline="-25000" dirty="0"/>
              <a:t>b </a:t>
            </a:r>
            <a:r>
              <a:rPr lang="pl-PL" sz="2400" dirty="0"/>
              <a:t>/A=28798,8/11,6=2,5 MPa</a:t>
            </a:r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35C02F3-3FFE-B813-62C0-DB1264D16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07" y="1132223"/>
            <a:ext cx="5228640" cy="29639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5EAB8-C7B2-C064-D44F-AC359CBCAF57}"/>
              </a:ext>
            </a:extLst>
          </p:cNvPr>
          <p:cNvSpPr txBox="1"/>
          <p:nvPr/>
        </p:nvSpPr>
        <p:spPr>
          <a:xfrm>
            <a:off x="7856376" y="4096138"/>
            <a:ext cx="3368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800" dirty="0">
                <a:effectLst/>
                <a:ea typeface="Calibri" panose="020F0502020204030204" pitchFamily="34" charset="0"/>
                <a:cs typeface="Times" panose="02020603050405020304" pitchFamily="18" charset="0"/>
              </a:rPr>
              <a:t>Spektar tipa 1 i 2</a:t>
            </a:r>
          </a:p>
          <a:p>
            <a:pPr algn="ctr"/>
            <a:r>
              <a:rPr lang="hr-HR" sz="1800" dirty="0">
                <a:effectLst/>
                <a:ea typeface="Calibri" panose="020F0502020204030204" pitchFamily="34" charset="0"/>
                <a:cs typeface="Times" panose="02020603050405020304" pitchFamily="18" charset="0"/>
              </a:rPr>
              <a:t>za faktor ponašanja 1,5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D15AC-6C2B-D9C9-F00E-E0EF78F882B2}"/>
              </a:ext>
            </a:extLst>
          </p:cNvPr>
          <p:cNvSpPr txBox="1"/>
          <p:nvPr/>
        </p:nvSpPr>
        <p:spPr>
          <a:xfrm>
            <a:off x="7856376" y="5294889"/>
            <a:ext cx="442903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m  - ukupna masa zgrade iznad temelja</a:t>
            </a:r>
          </a:p>
          <a:p>
            <a:pPr marL="0" lvl="3"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λ  </a:t>
            </a:r>
            <a:r>
              <a:rPr lang="hr-HR" sz="2000" dirty="0"/>
              <a:t> -  </a:t>
            </a:r>
            <a:r>
              <a:rPr lang="pl-PL" sz="2000" dirty="0"/>
              <a:t>popravni faktor (</a:t>
            </a:r>
            <a:r>
              <a:rPr lang="el-GR" sz="2000" dirty="0"/>
              <a:t>λ = 0.85 </a:t>
            </a:r>
            <a:r>
              <a:rPr lang="pl-PL" sz="2000" dirty="0"/>
              <a:t>ili 1.0)</a:t>
            </a:r>
          </a:p>
        </p:txBody>
      </p:sp>
    </p:spTree>
    <p:extLst>
      <p:ext uri="{BB962C8B-B14F-4D97-AF65-F5344CB8AC3E}">
        <p14:creationId xmlns:p14="http://schemas.microsoft.com/office/powerpoint/2010/main" val="61397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69C37-9EA0-9A26-38A4-B9C98BB1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0728"/>
            <a:ext cx="11667048" cy="6165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altLang="sr-Latn-R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397AA-ED99-A47C-2113-9B7D21E5DA3D}"/>
              </a:ext>
            </a:extLst>
          </p:cNvPr>
          <p:cNvSpPr txBox="1"/>
          <p:nvPr/>
        </p:nvSpPr>
        <p:spPr>
          <a:xfrm>
            <a:off x="4958080" y="77301"/>
            <a:ext cx="4653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adionica „Definiranje potresnog hazarda za Grad Zagreb“</a:t>
            </a:r>
            <a:endParaRPr lang="hr-HR" sz="1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Elaborat građevinarstvo ‒ visokogradnja </a:t>
            </a:r>
          </a:p>
          <a:p>
            <a:pPr algn="ctr" fontAlgn="base"/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studenog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n-NO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godine</a:t>
            </a:r>
            <a:r>
              <a:rPr lang="hr-HR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Uroš i sur.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787AF1-0ADF-E544-0E58-EC06C663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5" y="178842"/>
            <a:ext cx="2777827" cy="55907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4000"/>
              </a:lnSpc>
              <a:spcBef>
                <a:spcPts val="600"/>
              </a:spcBef>
              <a:buNone/>
            </a:pPr>
            <a:r>
              <a:rPr lang="hr-HR" sz="2400" dirty="0">
                <a:ea typeface="Calibri" panose="020F0502020204030204" pitchFamily="34" charset="0"/>
                <a:cs typeface="Calibri" panose="020F0502020204030204" pitchFamily="34" charset="0"/>
              </a:rPr>
              <a:t>Analiza podataka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ADF6A-56BD-EEEA-843D-92C08252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10986885" y="-2100"/>
            <a:ext cx="1298529" cy="79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FD63D-C13D-2B16-0EDA-24FA06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" r="51624"/>
          <a:stretch/>
        </p:blipFill>
        <p:spPr>
          <a:xfrm>
            <a:off x="9549669" y="77301"/>
            <a:ext cx="1545052" cy="75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DF5D19-C75B-002C-081E-790B7872C4BC}"/>
              </a:ext>
            </a:extLst>
          </p:cNvPr>
          <p:cNvSpPr txBox="1"/>
          <p:nvPr/>
        </p:nvSpPr>
        <p:spPr>
          <a:xfrm>
            <a:off x="221654" y="1132224"/>
            <a:ext cx="8700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Na temelju prikupljenih podataka za sve visoke zgrade formirana je tablica o visokim zgradama u Gradu Zagrebu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713915-5561-91BA-DA7F-D620849D9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4" y="2264673"/>
            <a:ext cx="5927994" cy="3873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A61635-5D7D-9F56-C7CC-B98CD4223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355" y="2802323"/>
            <a:ext cx="5873815" cy="3313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7FA49-E38C-3B77-101C-0DFF78248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39"/>
          <a:stretch/>
        </p:blipFill>
        <p:spPr>
          <a:xfrm>
            <a:off x="6121506" y="2264673"/>
            <a:ext cx="5890744" cy="5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98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1784</Words>
  <Application>Microsoft Office PowerPoint</Application>
  <PresentationFormat>Widescreen</PresentationFormat>
  <Paragraphs>225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Akzidenz Grotesk CE Roman</vt:lpstr>
      <vt:lpstr>Akzidenz Grotesk Light</vt:lpstr>
      <vt:lpstr>Arial</vt:lpstr>
      <vt:lpstr>Calibri</vt:lpstr>
      <vt:lpstr>Office Theme</vt:lpstr>
      <vt:lpstr>PROCJENA POTRESNOG RIZIKA  ZA GRAD ZAGREB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Jasna Kovačević</dc:creator>
  <cp:lastModifiedBy>Mario Uros</cp:lastModifiedBy>
  <cp:revision>26</cp:revision>
  <dcterms:created xsi:type="dcterms:W3CDTF">2021-02-24T09:56:52Z</dcterms:created>
  <dcterms:modified xsi:type="dcterms:W3CDTF">2023-11-15T06:59:29Z</dcterms:modified>
</cp:coreProperties>
</file>